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 /><Relationship Id="rId2" Type="http://schemas.openxmlformats.org/package/2006/relationships/metadata/thumbnail" Target="docProps/thumbnail.jpeg" /><Relationship Id="rId1" Type="http://schemas.openxmlformats.org/officeDocument/2006/relationships/officeDocument" Target="ppt/presentation.xml" /><Relationship Id="rId4" Type="http://schemas.openxmlformats.org/officeDocument/2006/relationships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4" r:id="rId4"/>
    <p:sldId id="269" r:id="rId5"/>
    <p:sldId id="267" r:id="rId6"/>
    <p:sldId id="259" r:id="rId7"/>
    <p:sldId id="260" r:id="rId8"/>
    <p:sldId id="270" r:id="rId9"/>
    <p:sldId id="271" r:id="rId10"/>
    <p:sldId id="263" r:id="rId11"/>
    <p:sldId id="273" r:id="rId12"/>
    <p:sldId id="272" r:id="rId13"/>
    <p:sldId id="261" r:id="rId14"/>
    <p:sldId id="262" r:id="rId15"/>
  </p:sldIdLst>
  <p:sldSz cx="12192000" cy="6858000"/>
  <p:notesSz cx="6858000" cy="9144000"/>
  <p:defaultTextStyle>
    <a:defPPr>
      <a:defRPr lang="es-A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8" d="100"/>
          <a:sy n="68" d="100"/>
        </p:scale>
        <p:origin x="90" y="2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slide" Target="slides/slide12.xml" /><Relationship Id="rId18" Type="http://schemas.openxmlformats.org/officeDocument/2006/relationships/theme" Target="theme/theme1.xml" /><Relationship Id="rId3" Type="http://schemas.openxmlformats.org/officeDocument/2006/relationships/slide" Target="slides/slide2.xml" /><Relationship Id="rId7" Type="http://schemas.openxmlformats.org/officeDocument/2006/relationships/slide" Target="slides/slide6.xml" /><Relationship Id="rId12" Type="http://schemas.openxmlformats.org/officeDocument/2006/relationships/slide" Target="slides/slide11.xml" /><Relationship Id="rId17" Type="http://schemas.openxmlformats.org/officeDocument/2006/relationships/viewProps" Target="viewProps.xml" /><Relationship Id="rId2" Type="http://schemas.openxmlformats.org/officeDocument/2006/relationships/slide" Target="slides/slide1.xml" /><Relationship Id="rId16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slide" Target="slides/slide10.xml" /><Relationship Id="rId5" Type="http://schemas.openxmlformats.org/officeDocument/2006/relationships/slide" Target="slides/slide4.xml" /><Relationship Id="rId15" Type="http://schemas.openxmlformats.org/officeDocument/2006/relationships/slide" Target="slides/slide14.xml" /><Relationship Id="rId10" Type="http://schemas.openxmlformats.org/officeDocument/2006/relationships/slide" Target="slides/slide9.xml" /><Relationship Id="rId19" Type="http://schemas.openxmlformats.org/officeDocument/2006/relationships/tableStyles" Target="tableStyles.xml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slide" Target="slides/slide13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99DDAB-EDAB-AB02-C66A-92330B0F70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s-A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C9EDF0-34D6-CCA8-9E62-CA11018B89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s-A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7DC442-6A66-ED87-F995-106E2EC567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CA1DC-EC7C-4AE0-9AC9-6813D9219159}" type="datetimeFigureOut">
              <a:rPr lang="es-AR" smtClean="0"/>
              <a:t>17/12/2025</a:t>
            </a:fld>
            <a:endParaRPr lang="es-A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11A13D-C689-D5C4-B868-20D1E654CE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BF0D0B-652E-0353-D7F2-488271C3B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5BD87-2185-4F26-9033-9B28B8719F60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891795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59533A-CAB3-C48B-B658-C08219D67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A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9E9397-F411-E5B3-6101-367C7013F7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A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A87210-8C2B-7EC9-3861-955795D736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CA1DC-EC7C-4AE0-9AC9-6813D9219159}" type="datetimeFigureOut">
              <a:rPr lang="es-AR" smtClean="0"/>
              <a:t>17/12/2025</a:t>
            </a:fld>
            <a:endParaRPr lang="es-A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B40F7B-7979-9EF9-6B00-5A1158A48A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D2B99B-A16A-6472-3251-7F1324DFC6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5BD87-2185-4F26-9033-9B28B8719F60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266867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E2FB097-F56B-BC21-4957-8EC358DB80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s-A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3D794A-D6E4-CFA3-CFF2-79FCA3020F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A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40A410-C687-433B-BDA3-E5DD6D3B05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CA1DC-EC7C-4AE0-9AC9-6813D9219159}" type="datetimeFigureOut">
              <a:rPr lang="es-AR" smtClean="0"/>
              <a:t>17/12/2025</a:t>
            </a:fld>
            <a:endParaRPr lang="es-A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5B56E9-14A4-FF19-62DC-A8E8D634D3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DF3897-A8B7-6721-7478-F494510C10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5BD87-2185-4F26-9033-9B28B8719F60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727010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440BC-6104-9B68-8F88-9E2922286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A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510FD9-63BD-6931-B4E0-2FBE916EDF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A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B8F63C-505F-22C8-0CF5-F2A68A192A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CA1DC-EC7C-4AE0-9AC9-6813D9219159}" type="datetimeFigureOut">
              <a:rPr lang="es-AR" smtClean="0"/>
              <a:t>17/12/2025</a:t>
            </a:fld>
            <a:endParaRPr lang="es-A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5DAB24-F5F8-8A9E-0246-9B2A6DE8F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73A762-185F-B1FA-C6DC-32A715898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5BD87-2185-4F26-9033-9B28B8719F60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322954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6E74A8-CB36-F68B-FC20-62656AC3C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s-A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72B3FE-CBCA-5E22-571E-5AD13A918D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902F1B-AE32-37D1-C49C-87B91D821A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CA1DC-EC7C-4AE0-9AC9-6813D9219159}" type="datetimeFigureOut">
              <a:rPr lang="es-AR" smtClean="0"/>
              <a:t>17/12/2025</a:t>
            </a:fld>
            <a:endParaRPr lang="es-A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ED4F1E-817E-2F94-FF06-B55AC53C30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B5DA85-AFB5-4FD8-638E-2499739FC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5BD87-2185-4F26-9033-9B28B8719F60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030755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55C94F-7444-9AC1-071B-9183BFA9D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A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9BE022-6FC3-9164-D277-D702E167A9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A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161A14-9B04-4626-7A1F-C7033B0644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A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5CA340-34DE-5F5D-C0D7-1EA5F2D1CD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CA1DC-EC7C-4AE0-9AC9-6813D9219159}" type="datetimeFigureOut">
              <a:rPr lang="es-AR" smtClean="0"/>
              <a:t>17/12/2025</a:t>
            </a:fld>
            <a:endParaRPr lang="es-A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CAD23F-3E2E-BCBA-B2B7-DDB44FCC94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CD2F8F-8803-9974-3196-02427B9474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5BD87-2185-4F26-9033-9B28B8719F60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774820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1B9F77-CB86-175A-D801-D562DDFF80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A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68C81A-B894-1A95-C608-B27CC7C101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54CE44-299E-3122-81DC-CA54BE1067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A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02F616E-2D8D-FE7A-DC0B-DECA35F49D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B73078C-1785-F08B-E27A-B93E148572B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A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73E5A81-E051-930F-06FC-1FF1893B1B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CA1DC-EC7C-4AE0-9AC9-6813D9219159}" type="datetimeFigureOut">
              <a:rPr lang="es-AR" smtClean="0"/>
              <a:t>17/12/2025</a:t>
            </a:fld>
            <a:endParaRPr lang="es-A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59CDDD0-33C5-E515-5738-39AE506FBC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6C71580-79D5-7B92-BC82-7DE1EB8C4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5BD87-2185-4F26-9033-9B28B8719F60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896448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15A38B-BBA6-C7E8-5FFB-93821BBFF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A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B84EF63-1BBB-EA6F-8ED7-88F2F0696B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CA1DC-EC7C-4AE0-9AC9-6813D9219159}" type="datetimeFigureOut">
              <a:rPr lang="es-AR" smtClean="0"/>
              <a:t>17/12/2025</a:t>
            </a:fld>
            <a:endParaRPr lang="es-A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E71DCB8-85B5-5EFC-3F1A-49CE1471DA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6787F1-191C-2932-975F-A24F688E08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5BD87-2185-4F26-9033-9B28B8719F60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377844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8D37091-7867-98F2-DC01-B44E5E80AC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CA1DC-EC7C-4AE0-9AC9-6813D9219159}" type="datetimeFigureOut">
              <a:rPr lang="es-AR" smtClean="0"/>
              <a:t>17/12/2025</a:t>
            </a:fld>
            <a:endParaRPr lang="es-A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F85A614-143B-9EED-06B8-1B939FFB0A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250789-36B3-053D-859F-0F823D110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5BD87-2185-4F26-9033-9B28B8719F60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078665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6D3434-0AB9-3546-2FFC-1B27ECD666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A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43054A-960A-EF91-03CD-BB90515F13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A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72E543-D977-CEF9-E3BD-C932789ADA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43400B-DAE6-97FF-A0D7-5763EAEDD6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CA1DC-EC7C-4AE0-9AC9-6813D9219159}" type="datetimeFigureOut">
              <a:rPr lang="es-AR" smtClean="0"/>
              <a:t>17/12/2025</a:t>
            </a:fld>
            <a:endParaRPr lang="es-A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CB5404-EDE2-9F68-B2D6-2F316651ED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E0E0BE-AB6F-8353-C666-25104F07D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5BD87-2185-4F26-9033-9B28B8719F60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116339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DB2B3-3263-2685-3FDC-257EBB761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A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9FD1827-78B8-9A0E-7C3F-C7FF5CC55F2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A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E1C357-9B02-38FB-8E78-6FA65519A0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0AA793-FBA9-7651-FA3E-56E69C7629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CA1DC-EC7C-4AE0-9AC9-6813D9219159}" type="datetimeFigureOut">
              <a:rPr lang="es-AR" smtClean="0"/>
              <a:t>17/12/2025</a:t>
            </a:fld>
            <a:endParaRPr lang="es-A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3E4418-4912-907C-060F-9973B2BD58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806BC0-51A0-7812-68F6-17525C8DD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5BD87-2185-4F26-9033-9B28B8719F60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182464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0ED66C-7AAA-C3DB-DEB7-21935F89AD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s-A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F17D03-8F38-A3CF-8167-A1C2CE7D95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A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9E9516-F38E-F0E5-07D2-F540C1049C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7CA1DC-EC7C-4AE0-9AC9-6813D9219159}" type="datetimeFigureOut">
              <a:rPr lang="es-AR" smtClean="0"/>
              <a:t>17/12/2025</a:t>
            </a:fld>
            <a:endParaRPr lang="es-A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2F6EAE-2D96-F363-2DF1-964D3C6132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A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F55BE-AC79-D2E3-6EF1-E1C5426D76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A5BD87-2185-4F26-9033-9B28B8719F60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0798075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 /><Relationship Id="rId1" Type="http://schemas.openxmlformats.org/officeDocument/2006/relationships/slideLayout" Target="../slideLayouts/slideLayout1.xml" 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 /><Relationship Id="rId2" Type="http://schemas.openxmlformats.org/officeDocument/2006/relationships/image" Target="../media/image1.png" /><Relationship Id="rId1" Type="http://schemas.openxmlformats.org/officeDocument/2006/relationships/slideLayout" Target="../slideLayouts/slideLayout2.xml" /><Relationship Id="rId5" Type="http://schemas.openxmlformats.org/officeDocument/2006/relationships/image" Target="../media/image21.png" /><Relationship Id="rId4" Type="http://schemas.openxmlformats.org/officeDocument/2006/relationships/image" Target="../media/image20.png" 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 /><Relationship Id="rId2" Type="http://schemas.openxmlformats.org/officeDocument/2006/relationships/image" Target="../media/image1.png" /><Relationship Id="rId1" Type="http://schemas.openxmlformats.org/officeDocument/2006/relationships/slideLayout" Target="../slideLayouts/slideLayout2.xml" 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 /><Relationship Id="rId2" Type="http://schemas.openxmlformats.org/officeDocument/2006/relationships/image" Target="../media/image1.png" /><Relationship Id="rId1" Type="http://schemas.openxmlformats.org/officeDocument/2006/relationships/slideLayout" Target="../slideLayouts/slideLayout2.xml" 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 /><Relationship Id="rId2" Type="http://schemas.openxmlformats.org/officeDocument/2006/relationships/image" Target="../media/image1.png" /><Relationship Id="rId1" Type="http://schemas.openxmlformats.org/officeDocument/2006/relationships/slideLayout" Target="../slideLayouts/slideLayout2.xml" 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 /><Relationship Id="rId1" Type="http://schemas.openxmlformats.org/officeDocument/2006/relationships/slideLayout" Target="../slideLayouts/slideLayout2.xml" 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 /><Relationship Id="rId2" Type="http://schemas.openxmlformats.org/officeDocument/2006/relationships/image" Target="../media/image1.png" /><Relationship Id="rId1" Type="http://schemas.openxmlformats.org/officeDocument/2006/relationships/slideLayout" Target="../slideLayouts/slideLayout2.xml" /><Relationship Id="rId6" Type="http://schemas.openxmlformats.org/officeDocument/2006/relationships/image" Target="../media/image5.png" /><Relationship Id="rId5" Type="http://schemas.openxmlformats.org/officeDocument/2006/relationships/image" Target="../media/image4.jpg" /><Relationship Id="rId4" Type="http://schemas.openxmlformats.org/officeDocument/2006/relationships/image" Target="../media/image3.png" 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 /><Relationship Id="rId2" Type="http://schemas.openxmlformats.org/officeDocument/2006/relationships/image" Target="../media/image1.png" /><Relationship Id="rId1" Type="http://schemas.openxmlformats.org/officeDocument/2006/relationships/slideLayout" Target="../slideLayouts/slideLayout2.xml" /><Relationship Id="rId6" Type="http://schemas.openxmlformats.org/officeDocument/2006/relationships/image" Target="../media/image9.jpg" /><Relationship Id="rId5" Type="http://schemas.openxmlformats.org/officeDocument/2006/relationships/image" Target="../media/image8.jpg" /><Relationship Id="rId4" Type="http://schemas.openxmlformats.org/officeDocument/2006/relationships/image" Target="../media/image7.jpg" 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 /><Relationship Id="rId2" Type="http://schemas.openxmlformats.org/officeDocument/2006/relationships/image" Target="../media/image1.png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11.png" 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 /><Relationship Id="rId2" Type="http://schemas.openxmlformats.org/officeDocument/2006/relationships/image" Target="../media/image1.png" /><Relationship Id="rId1" Type="http://schemas.openxmlformats.org/officeDocument/2006/relationships/slideLayout" Target="../slideLayouts/slideLayout2.xml" 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 /><Relationship Id="rId2" Type="http://schemas.openxmlformats.org/officeDocument/2006/relationships/image" Target="../media/image1.png" /><Relationship Id="rId1" Type="http://schemas.openxmlformats.org/officeDocument/2006/relationships/slideLayout" Target="../slideLayouts/slideLayout2.xml" /><Relationship Id="rId5" Type="http://schemas.openxmlformats.org/officeDocument/2006/relationships/image" Target="../media/image15.jpeg" /><Relationship Id="rId4" Type="http://schemas.openxmlformats.org/officeDocument/2006/relationships/image" Target="../media/image14.jpeg" 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 /><Relationship Id="rId2" Type="http://schemas.openxmlformats.org/officeDocument/2006/relationships/image" Target="../media/image1.png" /><Relationship Id="rId1" Type="http://schemas.openxmlformats.org/officeDocument/2006/relationships/slideLayout" Target="../slideLayouts/slideLayout2.xml" /><Relationship Id="rId5" Type="http://schemas.openxmlformats.org/officeDocument/2006/relationships/image" Target="../media/image18.jpeg" /><Relationship Id="rId4" Type="http://schemas.openxmlformats.org/officeDocument/2006/relationships/image" Target="../media/image17.jpeg" 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 /><Relationship Id="rId1" Type="http://schemas.openxmlformats.org/officeDocument/2006/relationships/slideLayout" Target="../slideLayouts/slideLayout2.xml" 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 /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C5F07B-9399-A8BB-10F6-3E9E1193919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>
                <a:solidFill>
                  <a:schemeClr val="bg1"/>
                </a:solidFill>
              </a:rPr>
              <a:t>RED-NOVA</a:t>
            </a:r>
            <a:endParaRPr lang="es-AR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2E7C3C-95FB-C718-2716-660F749E13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9701" y="3602038"/>
            <a:ext cx="10547798" cy="1655762"/>
          </a:xfrm>
        </p:spPr>
        <p:txBody>
          <a:bodyPr/>
          <a:lstStyle/>
          <a:p>
            <a:r>
              <a:rPr lang="es-ES" dirty="0">
                <a:solidFill>
                  <a:schemeClr val="bg1"/>
                </a:solidFill>
              </a:rPr>
              <a:t>Alumnos : Tomas Villamayor, Damián Cardozo, Daniel Gonzales, Lautaro Quispe.</a:t>
            </a:r>
          </a:p>
          <a:p>
            <a:r>
              <a:rPr lang="es-ES" dirty="0">
                <a:solidFill>
                  <a:schemeClr val="bg1"/>
                </a:solidFill>
              </a:rPr>
              <a:t>Curso : 7°4 IPP (Informática Personal y Profesional).</a:t>
            </a:r>
            <a:endParaRPr lang="es-A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2482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654861-725F-2834-CECA-E1B2B48658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>
                <a:solidFill>
                  <a:schemeClr val="bg1"/>
                </a:solidFill>
              </a:rPr>
              <a:t>Paquetes utilizados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26032174-317F-A6AB-13B5-FEE3A60CC3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5845" y="5141978"/>
            <a:ext cx="2508885" cy="1264347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95ECE950-E6F9-3D9A-1A30-4DC76A937F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3279" y="3458088"/>
            <a:ext cx="2256473" cy="1251930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5148DC2F-C89E-0634-3698-ED3CDF6D27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5845" y="1520807"/>
            <a:ext cx="2256473" cy="1251930"/>
          </a:xfrm>
          <a:prstGeom prst="rect">
            <a:avLst/>
          </a:prstGeom>
        </p:spPr>
      </p:pic>
      <p:sp>
        <p:nvSpPr>
          <p:cNvPr id="3" name="Rectangle: Rounded Corners 6">
            <a:extLst>
              <a:ext uri="{FF2B5EF4-FFF2-40B4-BE49-F238E27FC236}">
                <a16:creationId xmlns:a16="http://schemas.microsoft.com/office/drawing/2014/main" id="{163E947E-7630-0037-8002-212729D61E92}"/>
              </a:ext>
            </a:extLst>
          </p:cNvPr>
          <p:cNvSpPr/>
          <p:nvPr/>
        </p:nvSpPr>
        <p:spPr>
          <a:xfrm>
            <a:off x="4798900" y="3210348"/>
            <a:ext cx="6554900" cy="1747409"/>
          </a:xfrm>
          <a:prstGeom prst="roundRect">
            <a:avLst/>
          </a:prstGeom>
          <a:gradFill>
            <a:gsLst>
              <a:gs pos="100000">
                <a:schemeClr val="accent1">
                  <a:lumMod val="75000"/>
                </a:schemeClr>
              </a:gs>
              <a:gs pos="0">
                <a:srgbClr val="FF0000">
                  <a:alpha val="40000"/>
                </a:srgbClr>
              </a:gs>
              <a:gs pos="0">
                <a:schemeClr val="accent1">
                  <a:lumMod val="30000"/>
                  <a:lumOff val="70000"/>
                  <a:alpha val="4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b="1" dirty="0"/>
              <a:t>Es un lenguaje de programación del lado del servidor usado para crear páginas web dinámicas.</a:t>
            </a:r>
            <a:br>
              <a:rPr lang="es-ES" b="1" dirty="0"/>
            </a:br>
            <a:r>
              <a:rPr lang="es-ES" b="1" dirty="0"/>
              <a:t>Permite que las páginas se conecten con bases de datos y procesen información del usuario.</a:t>
            </a:r>
            <a:br>
              <a:rPr lang="es-ES" b="1" dirty="0"/>
            </a:br>
            <a:r>
              <a:rPr lang="es-ES" b="1" dirty="0"/>
              <a:t>En este proyecto se integró con Apache para ejecutar archivos .</a:t>
            </a:r>
            <a:r>
              <a:rPr lang="es-ES" b="1" dirty="0" err="1"/>
              <a:t>php</a:t>
            </a:r>
            <a:r>
              <a:rPr lang="es-ES" b="1" dirty="0"/>
              <a:t>.</a:t>
            </a: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3EF843B-A5D2-2E06-B838-D0D1E1C05268}"/>
              </a:ext>
            </a:extLst>
          </p:cNvPr>
          <p:cNvSpPr/>
          <p:nvPr/>
        </p:nvSpPr>
        <p:spPr>
          <a:xfrm>
            <a:off x="874329" y="1386724"/>
            <a:ext cx="6316921" cy="1747409"/>
          </a:xfrm>
          <a:prstGeom prst="roundRect">
            <a:avLst/>
          </a:prstGeom>
          <a:gradFill>
            <a:gsLst>
              <a:gs pos="100000">
                <a:schemeClr val="accent1">
                  <a:lumMod val="75000"/>
                </a:schemeClr>
              </a:gs>
              <a:gs pos="0">
                <a:srgbClr val="FF0000">
                  <a:alpha val="40000"/>
                </a:srgbClr>
              </a:gs>
              <a:gs pos="0">
                <a:schemeClr val="accent1">
                  <a:lumMod val="30000"/>
                  <a:lumOff val="70000"/>
                  <a:alpha val="4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b="1" dirty="0"/>
              <a:t>Es el servidor web más utilizado en el mundo.</a:t>
            </a:r>
            <a:br>
              <a:rPr lang="es-ES" b="1" dirty="0"/>
            </a:br>
            <a:r>
              <a:rPr lang="es-ES" b="1" dirty="0"/>
              <a:t>Permite alojar y mostrar páginas web desde el servidor, gestionando las peticiones de los usuarios a través del navegador.</a:t>
            </a:r>
            <a:br>
              <a:rPr lang="es-ES" b="1" dirty="0"/>
            </a:br>
            <a:r>
              <a:rPr lang="es-ES" b="1" dirty="0"/>
              <a:t>En este proyecto se utilizó para probar las páginas desarrolladas localmente.</a:t>
            </a: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8" name="Rectangle: Rounded Corners 6">
            <a:extLst>
              <a:ext uri="{FF2B5EF4-FFF2-40B4-BE49-F238E27FC236}">
                <a16:creationId xmlns:a16="http://schemas.microsoft.com/office/drawing/2014/main" id="{EE197A92-CBA8-FC9D-652F-A15184AEE2EA}"/>
              </a:ext>
            </a:extLst>
          </p:cNvPr>
          <p:cNvSpPr/>
          <p:nvPr/>
        </p:nvSpPr>
        <p:spPr>
          <a:xfrm>
            <a:off x="874329" y="5049431"/>
            <a:ext cx="6808302" cy="1443444"/>
          </a:xfrm>
          <a:prstGeom prst="roundRect">
            <a:avLst/>
          </a:prstGeom>
          <a:gradFill>
            <a:gsLst>
              <a:gs pos="100000">
                <a:schemeClr val="accent1">
                  <a:lumMod val="75000"/>
                </a:schemeClr>
              </a:gs>
              <a:gs pos="0">
                <a:srgbClr val="FF0000">
                  <a:alpha val="40000"/>
                </a:srgbClr>
              </a:gs>
              <a:gs pos="0">
                <a:schemeClr val="accent1">
                  <a:lumMod val="30000"/>
                  <a:lumOff val="70000"/>
                  <a:alpha val="4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b="1" dirty="0"/>
              <a:t>Es un protocolo de conexión segura que permite administrar el servidor a distancia desde otra computadora mediante la terminal.</a:t>
            </a:r>
            <a:br>
              <a:rPr lang="es-ES" b="1" dirty="0"/>
            </a:br>
            <a:r>
              <a:rPr lang="es-ES" b="1" dirty="0"/>
              <a:t>Utiliza cifrado para proteger las credenciales y los datos enviados.</a:t>
            </a:r>
            <a:br>
              <a:rPr lang="es-ES" b="1" dirty="0"/>
            </a:br>
            <a:r>
              <a:rPr lang="es-ES" b="1" dirty="0"/>
              <a:t>Se usó para acceder remotamente al servidor y hacer configuraciones sin monitor físico.</a:t>
            </a:r>
            <a:endParaRPr lang="es-E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9868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EE726D-2BDD-BC7F-31D2-61FA5DCAC2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chemeClr val="bg1"/>
                </a:solidFill>
              </a:rPr>
              <a:t>Pagina web</a:t>
            </a:r>
            <a:endParaRPr lang="es-AR" dirty="0">
              <a:solidFill>
                <a:schemeClr val="bg1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828AD3-7C31-1FD5-6000-23B0EC34C2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2496" y="1825625"/>
            <a:ext cx="6527007" cy="4351338"/>
          </a:xfrm>
        </p:spPr>
      </p:pic>
    </p:spTree>
    <p:extLst>
      <p:ext uri="{BB962C8B-B14F-4D97-AF65-F5344CB8AC3E}">
        <p14:creationId xmlns:p14="http://schemas.microsoft.com/office/powerpoint/2010/main" val="3486201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DC830-1386-40A2-316A-F6CD6D147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chemeClr val="bg1"/>
                </a:solidFill>
              </a:rPr>
              <a:t>Pagina web</a:t>
            </a:r>
            <a:endParaRPr lang="es-AR" dirty="0">
              <a:solidFill>
                <a:schemeClr val="bg1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79DD7A8-8CCD-938F-0F00-6427EBBEBE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2862" y="1465984"/>
            <a:ext cx="7216725" cy="4811150"/>
          </a:xfrm>
        </p:spPr>
      </p:pic>
    </p:spTree>
    <p:extLst>
      <p:ext uri="{BB962C8B-B14F-4D97-AF65-F5344CB8AC3E}">
        <p14:creationId xmlns:p14="http://schemas.microsoft.com/office/powerpoint/2010/main" val="534641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ECE0B9-62CE-CD9D-3E18-F0C662275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chemeClr val="bg1"/>
                </a:solidFill>
              </a:rPr>
              <a:t>P</a:t>
            </a:r>
            <a:r>
              <a:rPr lang="es-AR" dirty="0">
                <a:solidFill>
                  <a:schemeClr val="bg1"/>
                </a:solidFill>
              </a:rPr>
              <a:t>agina web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018BF1-0FBD-B02C-1E66-3D343C2D17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6592" y="1625844"/>
            <a:ext cx="7300546" cy="4867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235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6A8FFC-D885-E60C-3D96-BF883FC54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chemeClr val="bg1"/>
                </a:solidFill>
              </a:rPr>
              <a:t>Muchas gracias </a:t>
            </a:r>
            <a:endParaRPr lang="es-AR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B60148-CE35-AC85-7EA6-B8E28734D94F}"/>
              </a:ext>
            </a:extLst>
          </p:cNvPr>
          <p:cNvSpPr txBox="1"/>
          <p:nvPr/>
        </p:nvSpPr>
        <p:spPr>
          <a:xfrm>
            <a:off x="5097193" y="3238976"/>
            <a:ext cx="447352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0" dirty="0">
                <a:solidFill>
                  <a:schemeClr val="bg1"/>
                </a:solidFill>
              </a:rPr>
              <a:t>FIN</a:t>
            </a:r>
            <a:endParaRPr lang="es-AR" sz="6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9810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B6A638-E098-C773-72F5-C8F906CBFE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chemeClr val="bg1"/>
                </a:solidFill>
              </a:rPr>
              <a:t>Introducción</a:t>
            </a:r>
            <a:endParaRPr lang="es-AR" dirty="0">
              <a:solidFill>
                <a:schemeClr val="bg1"/>
              </a:solidFill>
            </a:endParaRPr>
          </a:p>
        </p:txBody>
      </p:sp>
      <p:sp>
        <p:nvSpPr>
          <p:cNvPr id="6" name="Rectangle: Rounded Corners 6">
            <a:extLst>
              <a:ext uri="{FF2B5EF4-FFF2-40B4-BE49-F238E27FC236}">
                <a16:creationId xmlns:a16="http://schemas.microsoft.com/office/drawing/2014/main" id="{5EAA1428-3168-17D6-F186-CF14467F9415}"/>
              </a:ext>
            </a:extLst>
          </p:cNvPr>
          <p:cNvSpPr txBox="1">
            <a:spLocks/>
          </p:cNvSpPr>
          <p:nvPr/>
        </p:nvSpPr>
        <p:spPr>
          <a:xfrm>
            <a:off x="8307823" y="1557939"/>
            <a:ext cx="3776325" cy="1180238"/>
          </a:xfrm>
          <a:prstGeom prst="roundRect">
            <a:avLst/>
          </a:prstGeom>
          <a:gradFill>
            <a:gsLst>
              <a:gs pos="100000">
                <a:schemeClr val="accent1">
                  <a:lumMod val="75000"/>
                </a:schemeClr>
              </a:gs>
              <a:gs pos="0">
                <a:srgbClr val="FF0000">
                  <a:alpha val="40000"/>
                </a:srgbClr>
              </a:gs>
              <a:gs pos="0">
                <a:schemeClr val="accent1">
                  <a:lumMod val="30000"/>
                  <a:lumOff val="70000"/>
                  <a:alpha val="4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>
                <a:solidFill>
                  <a:schemeClr val="bg1"/>
                </a:solidFill>
              </a:rPr>
              <a:t>Problema: no hay fácil acceso directo a la información</a:t>
            </a:r>
            <a:r>
              <a:rPr lang="es-ES" dirty="0">
                <a:solidFill>
                  <a:schemeClr val="tx1"/>
                </a:solidFill>
              </a:rPr>
              <a:t> </a:t>
            </a:r>
          </a:p>
        </p:txBody>
      </p:sp>
      <p:pic>
        <p:nvPicPr>
          <p:cNvPr id="8" name="Imagen 9">
            <a:extLst>
              <a:ext uri="{FF2B5EF4-FFF2-40B4-BE49-F238E27FC236}">
                <a16:creationId xmlns:a16="http://schemas.microsoft.com/office/drawing/2014/main" id="{B94F40F9-E06A-DA54-B98C-3BBC1C3228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636" y="1596181"/>
            <a:ext cx="1646900" cy="1180239"/>
          </a:xfrm>
          <a:prstGeom prst="rect">
            <a:avLst/>
          </a:prstGeom>
        </p:spPr>
      </p:pic>
      <p:pic>
        <p:nvPicPr>
          <p:cNvPr id="9" name="Imagen 13">
            <a:extLst>
              <a:ext uri="{FF2B5EF4-FFF2-40B4-BE49-F238E27FC236}">
                <a16:creationId xmlns:a16="http://schemas.microsoft.com/office/drawing/2014/main" id="{E3F3EBAF-1907-FBE0-78FD-1A99B01896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9521" y="1582059"/>
            <a:ext cx="1787217" cy="118023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CAAA330-7209-4DAF-6224-92AB6186DF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2554" y="1557939"/>
            <a:ext cx="1787220" cy="1180239"/>
          </a:xfrm>
          <a:prstGeom prst="rect">
            <a:avLst/>
          </a:prstGeom>
        </p:spPr>
      </p:pic>
      <p:sp>
        <p:nvSpPr>
          <p:cNvPr id="12" name="Multiplication Sign 11">
            <a:extLst>
              <a:ext uri="{FF2B5EF4-FFF2-40B4-BE49-F238E27FC236}">
                <a16:creationId xmlns:a16="http://schemas.microsoft.com/office/drawing/2014/main" id="{09F873AD-9B8B-219C-805C-268598D116F5}"/>
              </a:ext>
            </a:extLst>
          </p:cNvPr>
          <p:cNvSpPr/>
          <p:nvPr/>
        </p:nvSpPr>
        <p:spPr>
          <a:xfrm>
            <a:off x="4910739" y="1323020"/>
            <a:ext cx="1671817" cy="1600200"/>
          </a:xfrm>
          <a:prstGeom prst="mathMultiply">
            <a:avLst/>
          </a:prstGeom>
          <a:gradFill>
            <a:gsLst>
              <a:gs pos="0">
                <a:srgbClr val="DCE5F4"/>
              </a:gs>
              <a:gs pos="0">
                <a:srgbClr val="C2D1EB"/>
              </a:gs>
              <a:gs pos="0">
                <a:schemeClr val="accent1">
                  <a:lumMod val="5000"/>
                  <a:lumOff val="95000"/>
                </a:schemeClr>
              </a:gs>
              <a:gs pos="51000">
                <a:srgbClr val="FF0000">
                  <a:alpha val="49000"/>
                </a:srgbClr>
              </a:gs>
              <a:gs pos="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3" name="Multiplication Sign 12">
            <a:extLst>
              <a:ext uri="{FF2B5EF4-FFF2-40B4-BE49-F238E27FC236}">
                <a16:creationId xmlns:a16="http://schemas.microsoft.com/office/drawing/2014/main" id="{52DED765-1E2E-A5A5-26DC-45D33886811B}"/>
              </a:ext>
            </a:extLst>
          </p:cNvPr>
          <p:cNvSpPr/>
          <p:nvPr/>
        </p:nvSpPr>
        <p:spPr>
          <a:xfrm>
            <a:off x="2688037" y="1361262"/>
            <a:ext cx="1671817" cy="1600200"/>
          </a:xfrm>
          <a:prstGeom prst="mathMultiply">
            <a:avLst/>
          </a:prstGeom>
          <a:gradFill>
            <a:gsLst>
              <a:gs pos="0">
                <a:srgbClr val="DCE5F4"/>
              </a:gs>
              <a:gs pos="0">
                <a:srgbClr val="C2D1EB"/>
              </a:gs>
              <a:gs pos="0">
                <a:schemeClr val="accent1">
                  <a:lumMod val="5000"/>
                  <a:lumOff val="95000"/>
                </a:schemeClr>
              </a:gs>
              <a:gs pos="51000">
                <a:srgbClr val="FF0000">
                  <a:alpha val="49000"/>
                </a:srgbClr>
              </a:gs>
              <a:gs pos="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4" name="Multiplication Sign 13">
            <a:extLst>
              <a:ext uri="{FF2B5EF4-FFF2-40B4-BE49-F238E27FC236}">
                <a16:creationId xmlns:a16="http://schemas.microsoft.com/office/drawing/2014/main" id="{7FDF46D8-3A45-537E-2AB3-E23A3AA6A4E3}"/>
              </a:ext>
            </a:extLst>
          </p:cNvPr>
          <p:cNvSpPr/>
          <p:nvPr/>
        </p:nvSpPr>
        <p:spPr>
          <a:xfrm>
            <a:off x="538161" y="1323020"/>
            <a:ext cx="1671817" cy="1600200"/>
          </a:xfrm>
          <a:prstGeom prst="mathMultiply">
            <a:avLst/>
          </a:prstGeom>
          <a:gradFill>
            <a:gsLst>
              <a:gs pos="0">
                <a:srgbClr val="DCE5F4"/>
              </a:gs>
              <a:gs pos="0">
                <a:srgbClr val="C2D1EB"/>
              </a:gs>
              <a:gs pos="0">
                <a:schemeClr val="accent1">
                  <a:lumMod val="5000"/>
                  <a:lumOff val="95000"/>
                </a:schemeClr>
              </a:gs>
              <a:gs pos="51000">
                <a:srgbClr val="FF0000">
                  <a:alpha val="49000"/>
                </a:srgbClr>
              </a:gs>
              <a:gs pos="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5" name="Rectangle: Rounded Corners 6">
            <a:extLst>
              <a:ext uri="{FF2B5EF4-FFF2-40B4-BE49-F238E27FC236}">
                <a16:creationId xmlns:a16="http://schemas.microsoft.com/office/drawing/2014/main" id="{2D9A71D7-FFD1-C445-80C9-8B7D36A0DCD6}"/>
              </a:ext>
            </a:extLst>
          </p:cNvPr>
          <p:cNvSpPr txBox="1">
            <a:spLocks/>
          </p:cNvSpPr>
          <p:nvPr/>
        </p:nvSpPr>
        <p:spPr>
          <a:xfrm>
            <a:off x="115329" y="4008952"/>
            <a:ext cx="5750899" cy="1023440"/>
          </a:xfrm>
          <a:prstGeom prst="roundRect">
            <a:avLst/>
          </a:prstGeom>
          <a:gradFill>
            <a:gsLst>
              <a:gs pos="100000">
                <a:schemeClr val="accent1">
                  <a:lumMod val="75000"/>
                </a:schemeClr>
              </a:gs>
              <a:gs pos="0">
                <a:srgbClr val="FF0000">
                  <a:alpha val="40000"/>
                </a:srgbClr>
              </a:gs>
              <a:gs pos="0">
                <a:schemeClr val="accent1">
                  <a:lumMod val="30000"/>
                  <a:lumOff val="70000"/>
                  <a:alpha val="4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>
                <a:solidFill>
                  <a:schemeClr val="bg1"/>
                </a:solidFill>
              </a:rPr>
              <a:t>Solución: incluir un único servidor donde almacenar esta información y que sea de fácil acceso para alumnos y profesores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866CCA91-EE9D-F741-5027-9C7011A7BA78}"/>
              </a:ext>
            </a:extLst>
          </p:cNvPr>
          <p:cNvSpPr/>
          <p:nvPr/>
        </p:nvSpPr>
        <p:spPr>
          <a:xfrm rot="10800000">
            <a:off x="6999594" y="1822322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008E38C8-7F45-7D89-121A-0EF5BB09595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3873" y="3471578"/>
            <a:ext cx="3544472" cy="2362981"/>
          </a:xfrm>
          <a:prstGeom prst="rect">
            <a:avLst/>
          </a:prstGeom>
        </p:spPr>
      </p:pic>
      <p:sp>
        <p:nvSpPr>
          <p:cNvPr id="23" name="Arrow: Right 22">
            <a:extLst>
              <a:ext uri="{FF2B5EF4-FFF2-40B4-BE49-F238E27FC236}">
                <a16:creationId xmlns:a16="http://schemas.microsoft.com/office/drawing/2014/main" id="{DC1F9307-65B4-3059-DB3D-7156C6A52F2C}"/>
              </a:ext>
            </a:extLst>
          </p:cNvPr>
          <p:cNvSpPr/>
          <p:nvPr/>
        </p:nvSpPr>
        <p:spPr>
          <a:xfrm>
            <a:off x="6220846" y="4278356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769341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1F01F60-02FA-410D-7071-EA3223E0B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>
                <a:solidFill>
                  <a:schemeClr val="bg1"/>
                </a:solidFill>
              </a:rPr>
              <a:t>Datos del servidor</a:t>
            </a:r>
          </a:p>
        </p:txBody>
      </p:sp>
      <p:sp>
        <p:nvSpPr>
          <p:cNvPr id="4" name="Rectangle: Rounded Corners 6">
            <a:extLst>
              <a:ext uri="{FF2B5EF4-FFF2-40B4-BE49-F238E27FC236}">
                <a16:creationId xmlns:a16="http://schemas.microsoft.com/office/drawing/2014/main" id="{195BEAEA-2EE6-559F-F381-15C52F3329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4114915"/>
            <a:ext cx="5520364" cy="912812"/>
          </a:xfrm>
          <a:prstGeom prst="roundRect">
            <a:avLst/>
          </a:prstGeom>
          <a:gradFill>
            <a:gsLst>
              <a:gs pos="100000">
                <a:schemeClr val="accent1">
                  <a:lumMod val="75000"/>
                </a:schemeClr>
              </a:gs>
              <a:gs pos="0">
                <a:srgbClr val="FF0000">
                  <a:alpha val="40000"/>
                </a:srgbClr>
              </a:gs>
              <a:gs pos="0">
                <a:schemeClr val="accent1">
                  <a:lumMod val="30000"/>
                  <a:lumOff val="70000"/>
                  <a:alpha val="4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lnSpcReduction="10000"/>
          </a:bodyPr>
          <a:lstStyle/>
          <a:p>
            <a:r>
              <a:rPr lang="es-ES" dirty="0">
                <a:solidFill>
                  <a:schemeClr val="bg1"/>
                </a:solidFill>
              </a:rPr>
              <a:t>Soporta hasta 2 procesadores tipo Intel Xeon E5‑2600 v3/v4. </a:t>
            </a:r>
          </a:p>
        </p:txBody>
      </p:sp>
      <p:sp>
        <p:nvSpPr>
          <p:cNvPr id="3" name="Rectangle: Rounded Corners 6">
            <a:extLst>
              <a:ext uri="{FF2B5EF4-FFF2-40B4-BE49-F238E27FC236}">
                <a16:creationId xmlns:a16="http://schemas.microsoft.com/office/drawing/2014/main" id="{2C0CF8B1-2D63-F6F8-BE08-751E03108CD4}"/>
              </a:ext>
            </a:extLst>
          </p:cNvPr>
          <p:cNvSpPr txBox="1">
            <a:spLocks/>
          </p:cNvSpPr>
          <p:nvPr/>
        </p:nvSpPr>
        <p:spPr>
          <a:xfrm>
            <a:off x="161116" y="2861968"/>
            <a:ext cx="6076419" cy="1023440"/>
          </a:xfrm>
          <a:prstGeom prst="roundRect">
            <a:avLst/>
          </a:prstGeom>
          <a:gradFill>
            <a:gsLst>
              <a:gs pos="100000">
                <a:schemeClr val="accent1">
                  <a:lumMod val="75000"/>
                </a:schemeClr>
              </a:gs>
              <a:gs pos="0">
                <a:srgbClr val="FF0000">
                  <a:alpha val="40000"/>
                </a:srgbClr>
              </a:gs>
              <a:gs pos="0">
                <a:schemeClr val="accent1">
                  <a:lumMod val="30000"/>
                  <a:lumOff val="70000"/>
                  <a:alpha val="4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>
                <a:solidFill>
                  <a:schemeClr val="bg1"/>
                </a:solidFill>
              </a:rPr>
              <a:t>Ranuras de memoria: hasta 16 módulos DDR4 (en el diseño base) con soporte a RDIMM o LRDIMM. 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5" name="Rectangle: Rounded Corners 6">
            <a:extLst>
              <a:ext uri="{FF2B5EF4-FFF2-40B4-BE49-F238E27FC236}">
                <a16:creationId xmlns:a16="http://schemas.microsoft.com/office/drawing/2014/main" id="{BB3899A4-ED4B-0DE8-F734-58366D4E3818}"/>
              </a:ext>
            </a:extLst>
          </p:cNvPr>
          <p:cNvSpPr txBox="1">
            <a:spLocks/>
          </p:cNvSpPr>
          <p:nvPr/>
        </p:nvSpPr>
        <p:spPr>
          <a:xfrm>
            <a:off x="237883" y="5337696"/>
            <a:ext cx="5858116" cy="1023440"/>
          </a:xfrm>
          <a:prstGeom prst="roundRect">
            <a:avLst/>
          </a:prstGeom>
          <a:gradFill>
            <a:gsLst>
              <a:gs pos="100000">
                <a:schemeClr val="accent1">
                  <a:lumMod val="75000"/>
                </a:schemeClr>
              </a:gs>
              <a:gs pos="0">
                <a:srgbClr val="FF0000">
                  <a:alpha val="40000"/>
                </a:srgbClr>
              </a:gs>
              <a:gs pos="0">
                <a:schemeClr val="accent1">
                  <a:lumMod val="30000"/>
                  <a:lumOff val="70000"/>
                  <a:alpha val="4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dirty="0">
              <a:solidFill>
                <a:schemeClr val="bg1"/>
              </a:solidFill>
            </a:endParaRPr>
          </a:p>
          <a:p>
            <a:r>
              <a:rPr lang="es-ES" dirty="0">
                <a:solidFill>
                  <a:schemeClr val="bg1"/>
                </a:solidFill>
              </a:rPr>
              <a:t>Hasta 8 discos de 2,5″ SAS/SATA (o SSD) en algunas versiones. </a:t>
            </a:r>
          </a:p>
          <a:p>
            <a:pPr marL="0" indent="0">
              <a:buNone/>
            </a:pP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6" name="Rectangle: Rounded Corners 6">
            <a:extLst>
              <a:ext uri="{FF2B5EF4-FFF2-40B4-BE49-F238E27FC236}">
                <a16:creationId xmlns:a16="http://schemas.microsoft.com/office/drawing/2014/main" id="{915C3434-300C-A353-528E-39178A315893}"/>
              </a:ext>
            </a:extLst>
          </p:cNvPr>
          <p:cNvSpPr txBox="1">
            <a:spLocks/>
          </p:cNvSpPr>
          <p:nvPr/>
        </p:nvSpPr>
        <p:spPr>
          <a:xfrm>
            <a:off x="5645990" y="1536405"/>
            <a:ext cx="5980671" cy="1023440"/>
          </a:xfrm>
          <a:prstGeom prst="roundRect">
            <a:avLst/>
          </a:prstGeom>
          <a:gradFill>
            <a:gsLst>
              <a:gs pos="100000">
                <a:schemeClr val="accent1">
                  <a:lumMod val="75000"/>
                </a:schemeClr>
              </a:gs>
              <a:gs pos="0">
                <a:srgbClr val="FF0000">
                  <a:alpha val="40000"/>
                </a:srgbClr>
              </a:gs>
              <a:gs pos="0">
                <a:schemeClr val="accent1">
                  <a:lumMod val="30000"/>
                  <a:lumOff val="70000"/>
                  <a:alpha val="4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H12M-03 (Servidor corporativo para rack o torre) </a:t>
            </a:r>
            <a:r>
              <a:rPr lang="es-ES" dirty="0">
                <a:solidFill>
                  <a:schemeClr val="bg1"/>
                </a:solidFill>
              </a:rPr>
              <a:t>de 19 pulgadas</a:t>
            </a:r>
            <a:endParaRPr lang="es-ES" dirty="0">
              <a:solidFill>
                <a:schemeClr val="tx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5F934D4-5B8F-671A-BA29-D1C314FEF5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6522" y="1446143"/>
            <a:ext cx="2709991" cy="124736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4B8AF4E-08BE-9F29-6626-D45BD79340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3976" y="2789352"/>
            <a:ext cx="2287940" cy="119178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2A6988A-DFB4-D030-CD16-3F1523D18A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636" y="3938720"/>
            <a:ext cx="2086611" cy="126520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FFFD82F-13F5-8F0B-DF92-9B88146F0BB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7478" y="5257234"/>
            <a:ext cx="2095440" cy="1393701"/>
          </a:xfrm>
          <a:prstGeom prst="rect">
            <a:avLst/>
          </a:prstGeom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670B8890-84C0-965E-4181-CBED4178D96F}"/>
              </a:ext>
            </a:extLst>
          </p:cNvPr>
          <p:cNvSpPr/>
          <p:nvPr/>
        </p:nvSpPr>
        <p:spPr>
          <a:xfrm rot="10800000">
            <a:off x="4427858" y="1791696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6EFB3823-7554-3427-9780-1445632964BB}"/>
              </a:ext>
            </a:extLst>
          </p:cNvPr>
          <p:cNvSpPr/>
          <p:nvPr/>
        </p:nvSpPr>
        <p:spPr>
          <a:xfrm rot="10800000">
            <a:off x="4427858" y="4329005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F04F638A-6148-A78A-2111-EA1884F51C6C}"/>
              </a:ext>
            </a:extLst>
          </p:cNvPr>
          <p:cNvSpPr/>
          <p:nvPr/>
        </p:nvSpPr>
        <p:spPr>
          <a:xfrm>
            <a:off x="6237535" y="5711768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0352CD25-9C6B-0CE1-2208-2FC1A927AAF4}"/>
              </a:ext>
            </a:extLst>
          </p:cNvPr>
          <p:cNvSpPr/>
          <p:nvPr/>
        </p:nvSpPr>
        <p:spPr>
          <a:xfrm>
            <a:off x="6408448" y="3142930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153834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6B6721-BA89-6F59-5018-F69691B2F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chemeClr val="bg1"/>
                </a:solidFill>
              </a:rPr>
              <a:t>Sistemas operativos</a:t>
            </a:r>
            <a:endParaRPr lang="es-AR" dirty="0">
              <a:solidFill>
                <a:schemeClr val="bg1"/>
              </a:solidFill>
            </a:endParaRPr>
          </a:p>
        </p:txBody>
      </p:sp>
      <p:pic>
        <p:nvPicPr>
          <p:cNvPr id="4" name="Marcador de contenido 5">
            <a:extLst>
              <a:ext uri="{FF2B5EF4-FFF2-40B4-BE49-F238E27FC236}">
                <a16:creationId xmlns:a16="http://schemas.microsoft.com/office/drawing/2014/main" id="{CECD85ED-0649-02A7-FFE4-5ADADBF88C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5440" y="1357227"/>
            <a:ext cx="2619375" cy="1743075"/>
          </a:xfrm>
          <a:prstGeom prst="rect">
            <a:avLst/>
          </a:prstGeom>
        </p:spPr>
      </p:pic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C2615D13-D547-67A0-B5F1-72E8A8A040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4031" y="1412459"/>
            <a:ext cx="2647950" cy="1724025"/>
          </a:xfrm>
          <a:prstGeom prst="rect">
            <a:avLst/>
          </a:prstGeom>
        </p:spPr>
      </p:pic>
      <p:sp>
        <p:nvSpPr>
          <p:cNvPr id="6" name="Rectangle: Rounded Corners 6">
            <a:extLst>
              <a:ext uri="{FF2B5EF4-FFF2-40B4-BE49-F238E27FC236}">
                <a16:creationId xmlns:a16="http://schemas.microsoft.com/office/drawing/2014/main" id="{E2E11E8E-2C30-DE4D-965E-27667450264D}"/>
              </a:ext>
            </a:extLst>
          </p:cNvPr>
          <p:cNvSpPr/>
          <p:nvPr/>
        </p:nvSpPr>
        <p:spPr>
          <a:xfrm>
            <a:off x="1320018" y="3299508"/>
            <a:ext cx="9551963" cy="3348111"/>
          </a:xfrm>
          <a:prstGeom prst="roundRect">
            <a:avLst/>
          </a:prstGeom>
          <a:gradFill>
            <a:gsLst>
              <a:gs pos="100000">
                <a:schemeClr val="accent1">
                  <a:lumMod val="75000"/>
                </a:schemeClr>
              </a:gs>
              <a:gs pos="0">
                <a:srgbClr val="FF0000">
                  <a:alpha val="40000"/>
                </a:srgbClr>
              </a:gs>
              <a:gs pos="0">
                <a:schemeClr val="accent1">
                  <a:lumMod val="30000"/>
                  <a:lumOff val="70000"/>
                  <a:alpha val="4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AR" b="1" dirty="0"/>
              <a:t>Comparación: Windows Server vs Ubuntu Server</a:t>
            </a:r>
          </a:p>
          <a:p>
            <a:endParaRPr lang="es-AR" b="1" dirty="0"/>
          </a:p>
          <a:p>
            <a:r>
              <a:rPr lang="es-AR" b="1" dirty="0"/>
              <a:t>Características                                    Windows server                               Ubuntu server          </a:t>
            </a:r>
          </a:p>
          <a:p>
            <a:r>
              <a:rPr lang="es-AR" i="1" dirty="0">
                <a:solidFill>
                  <a:schemeClr val="bg1"/>
                </a:solidFill>
              </a:rPr>
              <a:t>Licencia                                                     De pago                                            Gratuita</a:t>
            </a:r>
          </a:p>
          <a:p>
            <a:r>
              <a:rPr lang="es-ES" i="1" dirty="0">
                <a:solidFill>
                  <a:schemeClr val="bg1"/>
                </a:solidFill>
              </a:rPr>
              <a:t>Interfaz                                                    Grafica (GUI)                                </a:t>
            </a:r>
            <a:r>
              <a:rPr lang="es-AR" i="1" dirty="0"/>
              <a:t>Por comandos (CLI)</a:t>
            </a:r>
            <a:endParaRPr lang="es-ES" i="1" dirty="0">
              <a:solidFill>
                <a:schemeClr val="bg1"/>
              </a:solidFill>
            </a:endParaRPr>
          </a:p>
          <a:p>
            <a:r>
              <a:rPr lang="es-ES" i="1" dirty="0">
                <a:solidFill>
                  <a:schemeClr val="bg1"/>
                </a:solidFill>
              </a:rPr>
              <a:t>Requerimientos                          Mas recursos (RAM y CPU)                        </a:t>
            </a:r>
            <a:r>
              <a:rPr lang="es-AR" i="1" dirty="0"/>
              <a:t>Más liviano</a:t>
            </a:r>
            <a:endParaRPr lang="es-ES" i="1" dirty="0">
              <a:solidFill>
                <a:schemeClr val="bg1"/>
              </a:solidFill>
            </a:endParaRPr>
          </a:p>
          <a:p>
            <a:r>
              <a:rPr lang="es-ES" i="1" dirty="0">
                <a:solidFill>
                  <a:schemeClr val="bg1"/>
                </a:solidFill>
              </a:rPr>
              <a:t>Seguridad                                          Requiere antivirus                                 </a:t>
            </a:r>
            <a:r>
              <a:rPr lang="es-ES" i="1" dirty="0"/>
              <a:t>Muy alta</a:t>
            </a:r>
          </a:p>
          <a:p>
            <a:r>
              <a:rPr lang="es-ES" i="1" dirty="0">
                <a:solidFill>
                  <a:schemeClr val="bg1"/>
                </a:solidFill>
              </a:rPr>
              <a:t>Configuración                               Fácil, pero menos flexible                     </a:t>
            </a:r>
            <a:r>
              <a:rPr lang="es-ES" i="1" dirty="0"/>
              <a:t>Más técnica, pero </a:t>
            </a:r>
          </a:p>
          <a:p>
            <a:r>
              <a:rPr lang="es-ES" i="1" dirty="0"/>
              <a:t>                                                                                                                        muy personalizable</a:t>
            </a:r>
            <a:endParaRPr lang="es-ES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7446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C1D9EA6-0711-734E-3A5D-D6A662271F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>
                <a:solidFill>
                  <a:schemeClr val="bg1"/>
                </a:solidFill>
              </a:rPr>
              <a:t>¿Por qué una interfaz grafica?</a:t>
            </a:r>
          </a:p>
        </p:txBody>
      </p:sp>
      <p:sp>
        <p:nvSpPr>
          <p:cNvPr id="4" name="Rectangle: Rounded Corners 6">
            <a:extLst>
              <a:ext uri="{FF2B5EF4-FFF2-40B4-BE49-F238E27FC236}">
                <a16:creationId xmlns:a16="http://schemas.microsoft.com/office/drawing/2014/main" id="{5D6F769C-4664-1986-0CFF-FCE2A36AD5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422" y="2295598"/>
            <a:ext cx="7596554" cy="3731113"/>
          </a:xfrm>
          <a:prstGeom prst="roundRect">
            <a:avLst/>
          </a:prstGeom>
          <a:gradFill>
            <a:gsLst>
              <a:gs pos="100000">
                <a:schemeClr val="accent1">
                  <a:lumMod val="75000"/>
                </a:schemeClr>
              </a:gs>
              <a:gs pos="0">
                <a:srgbClr val="FF0000">
                  <a:alpha val="40000"/>
                </a:srgbClr>
              </a:gs>
              <a:gs pos="0">
                <a:schemeClr val="accent1">
                  <a:lumMod val="30000"/>
                  <a:lumOff val="70000"/>
                  <a:alpha val="4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marL="0" indent="0">
              <a:buNone/>
            </a:pPr>
            <a:r>
              <a:rPr lang="es-ES" sz="2000" b="1" dirty="0">
                <a:solidFill>
                  <a:schemeClr val="bg1"/>
                </a:solidFill>
              </a:rPr>
              <a:t>Para facilitar las pruebas de las páginas web desarrolladas por el grupo, se instaló una interfaz gráfica en Ubuntu Server.</a:t>
            </a:r>
          </a:p>
          <a:p>
            <a:pPr marL="0" indent="0">
              <a:buNone/>
            </a:pPr>
            <a:r>
              <a:rPr lang="es-ES" sz="2000" b="1" dirty="0">
                <a:solidFill>
                  <a:schemeClr val="bg1"/>
                </a:solidFill>
              </a:rPr>
              <a:t>Esta interfaz permite visualizar, ejecutar y administrar los sitios web directamente desde el servidor sin necesidad de usar solo la línea de comandos.</a:t>
            </a:r>
          </a:p>
          <a:p>
            <a:pPr marL="0" indent="0">
              <a:buNone/>
            </a:pPr>
            <a:r>
              <a:rPr lang="es-ES" sz="2000" dirty="0">
                <a:solidFill>
                  <a:schemeClr val="bg1"/>
                </a:solidFill>
              </a:rPr>
              <a:t>.Permite probar visualmente páginas web alojadas localmente.</a:t>
            </a:r>
          </a:p>
          <a:p>
            <a:pPr marL="0" indent="0">
              <a:buNone/>
            </a:pPr>
            <a:r>
              <a:rPr lang="es-ES" sz="2000" dirty="0">
                <a:solidFill>
                  <a:schemeClr val="bg1"/>
                </a:solidFill>
              </a:rPr>
              <a:t>.Facilita la administración de Apache, MySQL y PHP (entorno LAMP).</a:t>
            </a:r>
          </a:p>
          <a:p>
            <a:pPr marL="0" indent="0">
              <a:buNone/>
            </a:pPr>
            <a:r>
              <a:rPr lang="es-ES" sz="2000" dirty="0">
                <a:solidFill>
                  <a:schemeClr val="bg1"/>
                </a:solidFill>
              </a:rPr>
              <a:t>.Mejora la interacción y aprendizaje del equipo con Linux.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A5380D88-83FC-85D6-371E-DB49640BFC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0733" y="2614356"/>
            <a:ext cx="4101845" cy="3093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294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FD95CCF-F27D-4189-A93A-66322AB8E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>
                <a:solidFill>
                  <a:schemeClr val="bg1"/>
                </a:solidFill>
              </a:rPr>
              <a:t>Proceso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FB39BB9-6E88-9177-010E-05B0DB4071F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8233" y="1150645"/>
            <a:ext cx="2597487" cy="1949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: Rounded Corners 6">
            <a:extLst>
              <a:ext uri="{FF2B5EF4-FFF2-40B4-BE49-F238E27FC236}">
                <a16:creationId xmlns:a16="http://schemas.microsoft.com/office/drawing/2014/main" id="{28CC550D-1467-98CF-E53D-098591C930FB}"/>
              </a:ext>
            </a:extLst>
          </p:cNvPr>
          <p:cNvSpPr/>
          <p:nvPr/>
        </p:nvSpPr>
        <p:spPr>
          <a:xfrm>
            <a:off x="824272" y="1555774"/>
            <a:ext cx="6238113" cy="1139483"/>
          </a:xfrm>
          <a:prstGeom prst="roundRect">
            <a:avLst/>
          </a:prstGeom>
          <a:gradFill>
            <a:gsLst>
              <a:gs pos="100000">
                <a:schemeClr val="accent1">
                  <a:lumMod val="75000"/>
                </a:schemeClr>
              </a:gs>
              <a:gs pos="0">
                <a:srgbClr val="FF0000">
                  <a:alpha val="40000"/>
                </a:srgbClr>
              </a:gs>
              <a:gs pos="0">
                <a:schemeClr val="accent1">
                  <a:lumMod val="30000"/>
                  <a:lumOff val="70000"/>
                  <a:alpha val="4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AR" sz="1800" b="0" i="0" u="none" strike="noStrike" dirty="0">
                <a:solidFill>
                  <a:schemeClr val="bg1"/>
                </a:solidFill>
                <a:effectLst/>
                <a:latin typeface="Cambria" panose="02040503050406030204" pitchFamily="18" charset="0"/>
              </a:rPr>
              <a:t>Pruebas de conectividad en Ubuntu Server, intentando hacer ping a google.com y realizar instalación de paquetes, con errores de resolución debido a falta de conexión a internet.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6" name="Flecha: a la derecha 5">
            <a:extLst>
              <a:ext uri="{FF2B5EF4-FFF2-40B4-BE49-F238E27FC236}">
                <a16:creationId xmlns:a16="http://schemas.microsoft.com/office/drawing/2014/main" id="{05453F49-7345-F938-59FC-0606A847D9C4}"/>
              </a:ext>
            </a:extLst>
          </p:cNvPr>
          <p:cNvSpPr/>
          <p:nvPr/>
        </p:nvSpPr>
        <p:spPr>
          <a:xfrm>
            <a:off x="7481105" y="1909918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C4086F0-2DC3-9FB2-0CE4-2577B64F58EC}"/>
              </a:ext>
            </a:extLst>
          </p:cNvPr>
          <p:cNvSpPr/>
          <p:nvPr/>
        </p:nvSpPr>
        <p:spPr>
          <a:xfrm>
            <a:off x="4994871" y="3356563"/>
            <a:ext cx="6238113" cy="1139483"/>
          </a:xfrm>
          <a:prstGeom prst="roundRect">
            <a:avLst/>
          </a:prstGeom>
          <a:gradFill>
            <a:gsLst>
              <a:gs pos="100000">
                <a:schemeClr val="accent1">
                  <a:lumMod val="75000"/>
                </a:schemeClr>
              </a:gs>
              <a:gs pos="0">
                <a:srgbClr val="FF0000">
                  <a:alpha val="40000"/>
                </a:srgbClr>
              </a:gs>
              <a:gs pos="0">
                <a:schemeClr val="accent1">
                  <a:lumMod val="30000"/>
                  <a:lumOff val="70000"/>
                  <a:alpha val="4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AR" sz="1800" b="0" i="0" u="none" strike="noStrike" dirty="0">
                <a:solidFill>
                  <a:schemeClr val="bg1"/>
                </a:solidFill>
                <a:effectLst/>
                <a:latin typeface="Cambria" panose="02040503050406030204" pitchFamily="18" charset="0"/>
              </a:rPr>
              <a:t>Durante la instalación, se detectaron las interfaces de red: `enp2s0f0` y `enp2s0f1`. Se presentaron fallos de autoconfiguración que debieron resolverse manualmente, garantizando la conectividad del servidor.</a:t>
            </a:r>
            <a:endParaRPr lang="es-ES" dirty="0">
              <a:solidFill>
                <a:schemeClr val="bg1"/>
              </a:solidFill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CC2F23C-B14D-EBAF-C26B-8F76271333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323" y="3035729"/>
            <a:ext cx="2597487" cy="1977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lecha: a la derecha 7">
            <a:extLst>
              <a:ext uri="{FF2B5EF4-FFF2-40B4-BE49-F238E27FC236}">
                <a16:creationId xmlns:a16="http://schemas.microsoft.com/office/drawing/2014/main" id="{DD85D532-8C36-0A8D-0F02-331EC25621E0}"/>
              </a:ext>
            </a:extLst>
          </p:cNvPr>
          <p:cNvSpPr/>
          <p:nvPr/>
        </p:nvSpPr>
        <p:spPr>
          <a:xfrm rot="10800000">
            <a:off x="3454124" y="3704222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9" name="Rectangle: Rounded Corners 6">
            <a:extLst>
              <a:ext uri="{FF2B5EF4-FFF2-40B4-BE49-F238E27FC236}">
                <a16:creationId xmlns:a16="http://schemas.microsoft.com/office/drawing/2014/main" id="{FB04117E-D7E4-AF34-CF27-38AD66D5F68B}"/>
              </a:ext>
            </a:extLst>
          </p:cNvPr>
          <p:cNvSpPr/>
          <p:nvPr/>
        </p:nvSpPr>
        <p:spPr>
          <a:xfrm>
            <a:off x="824270" y="5197820"/>
            <a:ext cx="6238113" cy="1139483"/>
          </a:xfrm>
          <a:prstGeom prst="roundRect">
            <a:avLst/>
          </a:prstGeom>
          <a:gradFill>
            <a:gsLst>
              <a:gs pos="100000">
                <a:schemeClr val="accent1">
                  <a:lumMod val="75000"/>
                </a:schemeClr>
              </a:gs>
              <a:gs pos="0">
                <a:srgbClr val="FF0000">
                  <a:alpha val="40000"/>
                </a:srgbClr>
              </a:gs>
              <a:gs pos="0">
                <a:schemeClr val="accent1">
                  <a:lumMod val="30000"/>
                  <a:lumOff val="70000"/>
                  <a:alpha val="4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AR" sz="1800" b="0" i="0" u="none" strike="noStrike" dirty="0">
                <a:solidFill>
                  <a:schemeClr val="bg1"/>
                </a:solidFill>
                <a:effectLst/>
                <a:latin typeface="Cambria" panose="02040503050406030204" pitchFamily="18" charset="0"/>
              </a:rPr>
              <a:t>Se validó la conexión al </a:t>
            </a:r>
            <a:r>
              <a:rPr lang="es-AR" sz="1800" b="0" i="0" u="none" strike="noStrike" dirty="0" err="1">
                <a:solidFill>
                  <a:schemeClr val="bg1"/>
                </a:solidFill>
                <a:effectLst/>
                <a:latin typeface="Cambria" panose="02040503050406030204" pitchFamily="18" charset="0"/>
              </a:rPr>
              <a:t>mirror</a:t>
            </a:r>
            <a:r>
              <a:rPr lang="es-AR" sz="1800" b="0" i="0" u="none" strike="noStrike" dirty="0">
                <a:solidFill>
                  <a:schemeClr val="bg1"/>
                </a:solidFill>
                <a:effectLst/>
                <a:latin typeface="Cambria" panose="02040503050406030204" pitchFamily="18" charset="0"/>
              </a:rPr>
              <a:t> oficial de Ubuntu para garantizar la actualización de paquetes desde http://archive.ubuntu.com/ubuntu.</a:t>
            </a:r>
            <a:endParaRPr lang="es-ES" dirty="0">
              <a:solidFill>
                <a:schemeClr val="bg1"/>
              </a:solidFill>
            </a:endParaRP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DD4C25D3-4297-83CC-EE4A-AC6B3F595A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1783" y="4732485"/>
            <a:ext cx="2599653" cy="1949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Flecha: a la derecha 9">
            <a:extLst>
              <a:ext uri="{FF2B5EF4-FFF2-40B4-BE49-F238E27FC236}">
                <a16:creationId xmlns:a16="http://schemas.microsoft.com/office/drawing/2014/main" id="{9402D273-91EA-BDB1-20A8-C88ECD9B742A}"/>
              </a:ext>
            </a:extLst>
          </p:cNvPr>
          <p:cNvSpPr/>
          <p:nvPr/>
        </p:nvSpPr>
        <p:spPr>
          <a:xfrm>
            <a:off x="7527879" y="5525245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587042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282DC1-178A-D58F-3198-5E761F7708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>
                <a:solidFill>
                  <a:schemeClr val="bg1"/>
                </a:solidFill>
              </a:rPr>
              <a:t>Proceso</a:t>
            </a:r>
          </a:p>
        </p:txBody>
      </p:sp>
      <p:sp>
        <p:nvSpPr>
          <p:cNvPr id="4" name="Rectangle: Rounded Corners 6">
            <a:extLst>
              <a:ext uri="{FF2B5EF4-FFF2-40B4-BE49-F238E27FC236}">
                <a16:creationId xmlns:a16="http://schemas.microsoft.com/office/drawing/2014/main" id="{AD812001-E844-C962-021F-B62AD1B5A797}"/>
              </a:ext>
            </a:extLst>
          </p:cNvPr>
          <p:cNvSpPr/>
          <p:nvPr/>
        </p:nvSpPr>
        <p:spPr>
          <a:xfrm>
            <a:off x="838200" y="1690688"/>
            <a:ext cx="6042660" cy="1139483"/>
          </a:xfrm>
          <a:prstGeom prst="roundRect">
            <a:avLst/>
          </a:prstGeom>
          <a:gradFill>
            <a:gsLst>
              <a:gs pos="100000">
                <a:schemeClr val="accent1">
                  <a:lumMod val="75000"/>
                </a:schemeClr>
              </a:gs>
              <a:gs pos="0">
                <a:srgbClr val="FF0000">
                  <a:alpha val="40000"/>
                </a:srgbClr>
              </a:gs>
              <a:gs pos="0">
                <a:schemeClr val="accent1">
                  <a:lumMod val="30000"/>
                  <a:lumOff val="70000"/>
                  <a:alpha val="4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AR" sz="1800" b="0" i="0" u="none" strike="noStrike" dirty="0">
                <a:solidFill>
                  <a:schemeClr val="bg1"/>
                </a:solidFill>
                <a:effectLst/>
                <a:latin typeface="Cambria" panose="02040503050406030204" pitchFamily="18" charset="0"/>
              </a:rPr>
              <a:t>Se creó un volumen lógico LVM en el cual se asignaron particiones para `/</a:t>
            </a:r>
            <a:r>
              <a:rPr lang="es-AR" sz="1800" b="0" i="0" u="none" strike="noStrike" dirty="0" err="1">
                <a:solidFill>
                  <a:schemeClr val="bg1"/>
                </a:solidFill>
                <a:effectLst/>
                <a:latin typeface="Cambria" panose="02040503050406030204" pitchFamily="18" charset="0"/>
              </a:rPr>
              <a:t>boot</a:t>
            </a:r>
            <a:r>
              <a:rPr lang="es-AR" sz="1800" b="0" i="0" u="none" strike="noStrike" dirty="0">
                <a:solidFill>
                  <a:schemeClr val="bg1"/>
                </a:solidFill>
                <a:effectLst/>
                <a:latin typeface="Cambria" panose="02040503050406030204" pitchFamily="18" charset="0"/>
              </a:rPr>
              <a:t>` y el resto del sistema, con un espacio total de más de 1 TB disponible.</a:t>
            </a:r>
            <a:endParaRPr lang="es-ES" dirty="0">
              <a:solidFill>
                <a:schemeClr val="bg1"/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134065A-F22A-3967-236A-82CB1EECD1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9660" y="1150302"/>
            <a:ext cx="2965132" cy="1988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lecha: a la derecha 4">
            <a:extLst>
              <a:ext uri="{FF2B5EF4-FFF2-40B4-BE49-F238E27FC236}">
                <a16:creationId xmlns:a16="http://schemas.microsoft.com/office/drawing/2014/main" id="{D3355414-1ADC-494B-F3FD-76ECA75CB7EA}"/>
              </a:ext>
            </a:extLst>
          </p:cNvPr>
          <p:cNvSpPr/>
          <p:nvPr/>
        </p:nvSpPr>
        <p:spPr>
          <a:xfrm>
            <a:off x="7306056" y="1930321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6F734B8-FA86-60DB-B4DE-28C7A8DA9D64}"/>
              </a:ext>
            </a:extLst>
          </p:cNvPr>
          <p:cNvSpPr/>
          <p:nvPr/>
        </p:nvSpPr>
        <p:spPr>
          <a:xfrm>
            <a:off x="5263134" y="3458088"/>
            <a:ext cx="6042660" cy="1139483"/>
          </a:xfrm>
          <a:prstGeom prst="roundRect">
            <a:avLst/>
          </a:prstGeom>
          <a:gradFill>
            <a:gsLst>
              <a:gs pos="100000">
                <a:schemeClr val="accent1">
                  <a:lumMod val="75000"/>
                </a:schemeClr>
              </a:gs>
              <a:gs pos="0">
                <a:srgbClr val="FF0000">
                  <a:alpha val="40000"/>
                </a:srgbClr>
              </a:gs>
              <a:gs pos="0">
                <a:schemeClr val="accent1">
                  <a:lumMod val="30000"/>
                  <a:lumOff val="70000"/>
                  <a:alpha val="4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AR" sz="1800" b="0" i="0" u="none" strike="noStrike" dirty="0">
                <a:solidFill>
                  <a:schemeClr val="bg1"/>
                </a:solidFill>
                <a:effectLst/>
                <a:latin typeface="Cambria" panose="02040503050406030204" pitchFamily="18" charset="0"/>
              </a:rPr>
              <a:t>Se configuró el usuario principal “profe”, asignándole privilegios administrativos y contraseña segura.</a:t>
            </a:r>
            <a:endParaRPr lang="es-ES" dirty="0">
              <a:solidFill>
                <a:schemeClr val="bg1"/>
              </a:solidFill>
            </a:endParaRP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753A8B30-A258-40D8-C284-E648B7B4B3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" y="3208933"/>
            <a:ext cx="2965132" cy="1893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lecha: a la derecha 7">
            <a:extLst>
              <a:ext uri="{FF2B5EF4-FFF2-40B4-BE49-F238E27FC236}">
                <a16:creationId xmlns:a16="http://schemas.microsoft.com/office/drawing/2014/main" id="{A1F3605D-0C27-F82A-A312-70E20685005F}"/>
              </a:ext>
            </a:extLst>
          </p:cNvPr>
          <p:cNvSpPr/>
          <p:nvPr/>
        </p:nvSpPr>
        <p:spPr>
          <a:xfrm rot="10800000">
            <a:off x="3922109" y="3785513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0" name="Rectangle: Rounded Corners 6">
            <a:extLst>
              <a:ext uri="{FF2B5EF4-FFF2-40B4-BE49-F238E27FC236}">
                <a16:creationId xmlns:a16="http://schemas.microsoft.com/office/drawing/2014/main" id="{B16E28D2-DA86-0297-4D6B-E9A75DD2D475}"/>
              </a:ext>
            </a:extLst>
          </p:cNvPr>
          <p:cNvSpPr/>
          <p:nvPr/>
        </p:nvSpPr>
        <p:spPr>
          <a:xfrm>
            <a:off x="838200" y="5389825"/>
            <a:ext cx="6042660" cy="1139483"/>
          </a:xfrm>
          <a:prstGeom prst="roundRect">
            <a:avLst/>
          </a:prstGeom>
          <a:gradFill>
            <a:gsLst>
              <a:gs pos="100000">
                <a:schemeClr val="accent1">
                  <a:lumMod val="75000"/>
                </a:schemeClr>
              </a:gs>
              <a:gs pos="0">
                <a:srgbClr val="FF0000">
                  <a:alpha val="40000"/>
                </a:srgbClr>
              </a:gs>
              <a:gs pos="0">
                <a:schemeClr val="accent1">
                  <a:lumMod val="30000"/>
                  <a:lumOff val="70000"/>
                  <a:alpha val="4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AR" sz="1800" b="0" i="0" u="none" strike="noStrike" dirty="0">
                <a:solidFill>
                  <a:schemeClr val="bg1"/>
                </a:solidFill>
                <a:effectLst/>
                <a:latin typeface="Cambria" panose="02040503050406030204" pitchFamily="18" charset="0"/>
              </a:rPr>
              <a:t>Se habilitó la importación de </a:t>
            </a:r>
            <a:r>
              <a:rPr lang="es-AR" sz="1800" b="0" i="0" u="none" strike="noStrike" dirty="0" err="1">
                <a:solidFill>
                  <a:schemeClr val="bg1"/>
                </a:solidFill>
                <a:effectLst/>
                <a:latin typeface="Cambria" panose="02040503050406030204" pitchFamily="18" charset="0"/>
              </a:rPr>
              <a:t>key</a:t>
            </a:r>
            <a:r>
              <a:rPr lang="es-AR" sz="1800" b="0" i="0" u="none" strike="noStrike" dirty="0">
                <a:solidFill>
                  <a:schemeClr val="bg1"/>
                </a:solidFill>
                <a:effectLst/>
                <a:latin typeface="Cambria" panose="02040503050406030204" pitchFamily="18" charset="0"/>
              </a:rPr>
              <a:t>(clave) SSH desde GitHub, vinculando el servidor con la cuenta “</a:t>
            </a:r>
            <a:r>
              <a:rPr lang="es-AR" sz="1800" b="0" i="0" u="none" strike="noStrike" dirty="0" err="1">
                <a:solidFill>
                  <a:schemeClr val="bg1"/>
                </a:solidFill>
                <a:effectLst/>
                <a:latin typeface="Cambria" panose="02040503050406030204" pitchFamily="18" charset="0"/>
              </a:rPr>
              <a:t>deathpolar-maker</a:t>
            </a:r>
            <a:r>
              <a:rPr lang="es-AR" sz="1800" b="0" i="0" u="none" strike="noStrike" dirty="0">
                <a:solidFill>
                  <a:schemeClr val="bg1"/>
                </a:solidFill>
                <a:effectLst/>
                <a:latin typeface="Cambria" panose="02040503050406030204" pitchFamily="18" charset="0"/>
              </a:rPr>
              <a:t>”, lo que permite el acceso remoto seguro.</a:t>
            </a:r>
            <a:endParaRPr lang="es-ES" dirty="0">
              <a:solidFill>
                <a:schemeClr val="bg1"/>
              </a:solidFill>
            </a:endParaRP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F5DF9E02-94C4-0093-74AA-DFA5E32A67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8322" y="4867654"/>
            <a:ext cx="2996470" cy="1893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Flecha: a la derecha 10">
            <a:extLst>
              <a:ext uri="{FF2B5EF4-FFF2-40B4-BE49-F238E27FC236}">
                <a16:creationId xmlns:a16="http://schemas.microsoft.com/office/drawing/2014/main" id="{DDFC18C3-D6D9-F8FA-1FA4-C2224253E508}"/>
              </a:ext>
            </a:extLst>
          </p:cNvPr>
          <p:cNvSpPr/>
          <p:nvPr/>
        </p:nvSpPr>
        <p:spPr>
          <a:xfrm>
            <a:off x="7306056" y="5717250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22240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BD583B-BFD8-3551-7A8D-0D81F48651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chemeClr val="bg1"/>
                </a:solidFill>
              </a:rPr>
              <a:t>Códigos utilizados</a:t>
            </a:r>
            <a:endParaRPr lang="es-AR" dirty="0">
              <a:solidFill>
                <a:schemeClr val="bg1"/>
              </a:solidFill>
            </a:endParaRPr>
          </a:p>
        </p:txBody>
      </p:sp>
      <p:graphicFrame>
        <p:nvGraphicFramePr>
          <p:cNvPr id="13" name="Marcador de contenido 12">
            <a:extLst>
              <a:ext uri="{FF2B5EF4-FFF2-40B4-BE49-F238E27FC236}">
                <a16:creationId xmlns:a16="http://schemas.microsoft.com/office/drawing/2014/main" id="{D7F9286A-BFEB-4A43-9408-61EA9C364CC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81438876"/>
              </p:ext>
            </p:extLst>
          </p:nvPr>
        </p:nvGraphicFramePr>
        <p:xfrm>
          <a:off x="838200" y="1825624"/>
          <a:ext cx="10515600" cy="42234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1948626852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2789691223"/>
                    </a:ext>
                  </a:extLst>
                </a:gridCol>
              </a:tblGrid>
              <a:tr h="469276">
                <a:tc>
                  <a:txBody>
                    <a:bodyPr/>
                    <a:lstStyle/>
                    <a:p>
                      <a:r>
                        <a:rPr lang="es-AR" dirty="0"/>
                        <a:t>Comando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AR"/>
                        <a:t>Descripción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76573290"/>
                  </a:ext>
                </a:extLst>
              </a:tr>
              <a:tr h="469276">
                <a:tc>
                  <a:txBody>
                    <a:bodyPr/>
                    <a:lstStyle/>
                    <a:p>
                      <a:r>
                        <a:rPr lang="es-AR"/>
                        <a:t>pwd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/>
                        <a:t>Muestra la ruta actual en la que estás.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90763457"/>
                  </a:ext>
                </a:extLst>
              </a:tr>
              <a:tr h="469276">
                <a:tc>
                  <a:txBody>
                    <a:bodyPr/>
                    <a:lstStyle/>
                    <a:p>
                      <a:r>
                        <a:rPr lang="es-AR"/>
                        <a:t>ls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/>
                        <a:t>Lista los archivos y carpetas del directorio.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40504824"/>
                  </a:ext>
                </a:extLst>
              </a:tr>
              <a:tr h="469276">
                <a:tc>
                  <a:txBody>
                    <a:bodyPr/>
                    <a:lstStyle/>
                    <a:p>
                      <a:r>
                        <a:rPr lang="es-AR" dirty="0"/>
                        <a:t>cd [carpeta]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AR"/>
                        <a:t>Cambia de directorio.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87830714"/>
                  </a:ext>
                </a:extLst>
              </a:tr>
              <a:tr h="469276">
                <a:tc>
                  <a:txBody>
                    <a:bodyPr/>
                    <a:lstStyle/>
                    <a:p>
                      <a:r>
                        <a:rPr lang="es-AR"/>
                        <a:t>mkdir [nombre]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AR"/>
                        <a:t>Crea una nueva carpeta.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13673565"/>
                  </a:ext>
                </a:extLst>
              </a:tr>
              <a:tr h="469276">
                <a:tc>
                  <a:txBody>
                    <a:bodyPr/>
                    <a:lstStyle/>
                    <a:p>
                      <a:r>
                        <a:rPr lang="pt-BR"/>
                        <a:t>rm [archivo] / rm -r [carpeta]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AR"/>
                        <a:t>Elimina archivos o carpetas.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84003923"/>
                  </a:ext>
                </a:extLst>
              </a:tr>
              <a:tr h="469276">
                <a:tc>
                  <a:txBody>
                    <a:bodyPr/>
                    <a:lstStyle/>
                    <a:p>
                      <a:r>
                        <a:rPr lang="es-AR"/>
                        <a:t>cp [origen] [destino]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AR"/>
                        <a:t>Copia archivos o directorios.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7258884"/>
                  </a:ext>
                </a:extLst>
              </a:tr>
              <a:tr h="469276">
                <a:tc>
                  <a:txBody>
                    <a:bodyPr/>
                    <a:lstStyle/>
                    <a:p>
                      <a:r>
                        <a:rPr lang="es-AR"/>
                        <a:t>mv [origen] [destino]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AR"/>
                        <a:t>Mueve o renombra archivos.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62222814"/>
                  </a:ext>
                </a:extLst>
              </a:tr>
              <a:tr h="469276">
                <a:tc>
                  <a:txBody>
                    <a:bodyPr/>
                    <a:lstStyle/>
                    <a:p>
                      <a:r>
                        <a:rPr lang="es-AR"/>
                        <a:t>clear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Limpia la pantalla de la terminal.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85936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29894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D6CD29-BE33-6AC2-9CBA-48FF13EF1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chemeClr val="bg1"/>
                </a:solidFill>
              </a:rPr>
              <a:t>Códigos utilizados</a:t>
            </a:r>
            <a:endParaRPr lang="es-AR" dirty="0">
              <a:solidFill>
                <a:schemeClr val="bg1"/>
              </a:solidFill>
            </a:endParaRPr>
          </a:p>
        </p:txBody>
      </p:sp>
      <p:graphicFrame>
        <p:nvGraphicFramePr>
          <p:cNvPr id="10" name="Marcador de contenido 9">
            <a:extLst>
              <a:ext uri="{FF2B5EF4-FFF2-40B4-BE49-F238E27FC236}">
                <a16:creationId xmlns:a16="http://schemas.microsoft.com/office/drawing/2014/main" id="{34BFAE66-C748-EF78-DE37-C6631B9990D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37954798"/>
              </p:ext>
            </p:extLst>
          </p:nvPr>
        </p:nvGraphicFramePr>
        <p:xfrm>
          <a:off x="838200" y="1825624"/>
          <a:ext cx="10515600" cy="479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1906075604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3660517058"/>
                    </a:ext>
                  </a:extLst>
                </a:gridCol>
              </a:tblGrid>
              <a:tr h="399300">
                <a:tc>
                  <a:txBody>
                    <a:bodyPr/>
                    <a:lstStyle/>
                    <a:p>
                      <a:r>
                        <a:rPr lang="es-AR" dirty="0"/>
                        <a:t>Comando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AR"/>
                        <a:t>Descripción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09748565"/>
                  </a:ext>
                </a:extLst>
              </a:tr>
              <a:tr h="399300">
                <a:tc>
                  <a:txBody>
                    <a:bodyPr/>
                    <a:lstStyle/>
                    <a:p>
                      <a:r>
                        <a:rPr lang="es-AR"/>
                        <a:t>sudo apt update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/>
                        <a:t>Actualiza la lista de paquetes disponibles.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85720494"/>
                  </a:ext>
                </a:extLst>
              </a:tr>
              <a:tr h="399300">
                <a:tc>
                  <a:txBody>
                    <a:bodyPr/>
                    <a:lstStyle/>
                    <a:p>
                      <a:r>
                        <a:rPr lang="es-AR"/>
                        <a:t>sudo apt upgrade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AR"/>
                        <a:t>Instala las actualizaciones disponibles.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6342024"/>
                  </a:ext>
                </a:extLst>
              </a:tr>
              <a:tr h="399300">
                <a:tc>
                  <a:txBody>
                    <a:bodyPr/>
                    <a:lstStyle/>
                    <a:p>
                      <a:r>
                        <a:rPr lang="es-AR"/>
                        <a:t>sudo apt install [paquete]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AR"/>
                        <a:t>Instala un programa o servicio.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30522741"/>
                  </a:ext>
                </a:extLst>
              </a:tr>
              <a:tr h="399300">
                <a:tc>
                  <a:txBody>
                    <a:bodyPr/>
                    <a:lstStyle/>
                    <a:p>
                      <a:r>
                        <a:rPr lang="es-AR"/>
                        <a:t>sudo apt remove [paquete]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Elimina un programa.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92352222"/>
                  </a:ext>
                </a:extLst>
              </a:tr>
              <a:tr h="399300">
                <a:tc>
                  <a:txBody>
                    <a:bodyPr/>
                    <a:lstStyle/>
                    <a:p>
                      <a:r>
                        <a:rPr lang="es-AR" dirty="0"/>
                        <a:t>Comando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Descripción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71896278"/>
                  </a:ext>
                </a:extLst>
              </a:tr>
              <a:tr h="399300">
                <a:tc>
                  <a:txBody>
                    <a:bodyPr/>
                    <a:lstStyle/>
                    <a:p>
                      <a:r>
                        <a:rPr lang="es-AR"/>
                        <a:t>ip addr show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/>
                        <a:t>Muestra la configuración de red.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41149473"/>
                  </a:ext>
                </a:extLst>
              </a:tr>
              <a:tr h="399300">
                <a:tc>
                  <a:txBody>
                    <a:bodyPr/>
                    <a:lstStyle/>
                    <a:p>
                      <a:r>
                        <a:rPr lang="es-AR"/>
                        <a:t>ping [ip o dominio]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Verifica la conexión a otro equipo o sitio.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733714"/>
                  </a:ext>
                </a:extLst>
              </a:tr>
              <a:tr h="399300">
                <a:tc>
                  <a:txBody>
                    <a:bodyPr/>
                    <a:lstStyle/>
                    <a:p>
                      <a:r>
                        <a:rPr lang="es-AR"/>
                        <a:t>sudo systemctl start [servicio]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/>
                        <a:t>Inicia un servicio (por ejemplo: Apache).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51807511"/>
                  </a:ext>
                </a:extLst>
              </a:tr>
              <a:tr h="399300">
                <a:tc>
                  <a:txBody>
                    <a:bodyPr/>
                    <a:lstStyle/>
                    <a:p>
                      <a:r>
                        <a:rPr lang="es-AR"/>
                        <a:t>sudo systemctl stop [servicio]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AR"/>
                        <a:t>Detiene un servicio.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24760255"/>
                  </a:ext>
                </a:extLst>
              </a:tr>
              <a:tr h="399300">
                <a:tc>
                  <a:txBody>
                    <a:bodyPr/>
                    <a:lstStyle/>
                    <a:p>
                      <a:r>
                        <a:rPr lang="es-AR"/>
                        <a:t>sudo systemctl status [servicio]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/>
                        <a:t>Muestra el estado de un servicio.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35985935"/>
                  </a:ext>
                </a:extLst>
              </a:tr>
              <a:tr h="399300">
                <a:tc>
                  <a:txBody>
                    <a:bodyPr/>
                    <a:lstStyle/>
                    <a:p>
                      <a:r>
                        <a:rPr lang="es-AR"/>
                        <a:t>hostname -I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Muestra la dirección IP del servidor.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694811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4192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366</TotalTime>
  <Words>794</Words>
  <Application>Microsoft Office PowerPoint</Application>
  <PresentationFormat>Panorámica</PresentationFormat>
  <Paragraphs>89</Paragraphs>
  <Slides>14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14</vt:i4>
      </vt:variant>
    </vt:vector>
  </HeadingPairs>
  <TitlesOfParts>
    <vt:vector size="15" baseType="lpstr">
      <vt:lpstr>Office Theme</vt:lpstr>
      <vt:lpstr>RED-NOVA</vt:lpstr>
      <vt:lpstr>Introducción</vt:lpstr>
      <vt:lpstr>Datos del servidor</vt:lpstr>
      <vt:lpstr>Sistemas operativos</vt:lpstr>
      <vt:lpstr>¿Por qué una interfaz grafica?</vt:lpstr>
      <vt:lpstr>Proceso</vt:lpstr>
      <vt:lpstr>Proceso</vt:lpstr>
      <vt:lpstr>Códigos utilizados</vt:lpstr>
      <vt:lpstr>Códigos utilizados</vt:lpstr>
      <vt:lpstr>Paquetes utilizados</vt:lpstr>
      <vt:lpstr>Pagina web</vt:lpstr>
      <vt:lpstr>Pagina web</vt:lpstr>
      <vt:lpstr>Pagina web</vt:lpstr>
      <vt:lpstr>Muchas gracias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RED-NOVA</dc:title>
  <dc:creator>Lautaro</dc:creator>
  <cp:lastModifiedBy>Daniel Flores</cp:lastModifiedBy>
  <cp:revision>10</cp:revision>
  <dcterms:created xsi:type="dcterms:W3CDTF">2025-10-16T11:43:00Z</dcterms:created>
  <dcterms:modified xsi:type="dcterms:W3CDTF">2025-12-17T22:21:33Z</dcterms:modified>
</cp:coreProperties>
</file>